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0" r:id="rId4"/>
    <p:sldId id="258" r:id="rId5"/>
    <p:sldId id="259" r:id="rId6"/>
    <p:sldId id="261" r:id="rId7"/>
    <p:sldId id="262"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964"/>
  </p:normalViewPr>
  <p:slideViewPr>
    <p:cSldViewPr snapToGrid="0">
      <p:cViewPr varScale="1">
        <p:scale>
          <a:sx n="115" d="100"/>
          <a:sy n="115" d="100"/>
        </p:scale>
        <p:origin x="47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jpg>
</file>

<file path=ppt/media/image11.png>
</file>

<file path=ppt/media/image12.jpg>
</file>

<file path=ppt/media/image2.png>
</file>

<file path=ppt/media/image3.png>
</file>

<file path=ppt/media/image4.png>
</file>

<file path=ppt/media/image5.png>
</file>

<file path=ppt/media/image6.jpe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2/18/23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2/18/23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2/18/23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2/18/23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2/18/23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2/18/23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2/18/23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15.xml"/><Relationship Id="rId5" Type="http://schemas.openxmlformats.org/officeDocument/2006/relationships/hyperlink" Target="https://www.aph.gov.au/About_Parliament/Parliamentary_Departments/Parliamentary_Library/FlagPost/2019/March/How_hackable_are_elections" TargetMode="External"/><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9.xml"/><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BF835-C0F4-A757-6031-AB7A5994E853}"/>
              </a:ext>
            </a:extLst>
          </p:cNvPr>
          <p:cNvSpPr>
            <a:spLocks noGrp="1"/>
          </p:cNvSpPr>
          <p:nvPr>
            <p:ph type="ctrTitle"/>
          </p:nvPr>
        </p:nvSpPr>
        <p:spPr/>
        <p:txBody>
          <a:bodyPr>
            <a:normAutofit/>
          </a:bodyPr>
          <a:lstStyle/>
          <a:p>
            <a:r>
              <a:rPr lang="en-US" sz="4600" dirty="0"/>
              <a:t>TECH ARTEMIS GRAPH Data model</a:t>
            </a:r>
          </a:p>
        </p:txBody>
      </p:sp>
      <p:sp>
        <p:nvSpPr>
          <p:cNvPr id="3" name="Subtitle 2">
            <a:extLst>
              <a:ext uri="{FF2B5EF4-FFF2-40B4-BE49-F238E27FC236}">
                <a16:creationId xmlns:a16="http://schemas.microsoft.com/office/drawing/2014/main" id="{1C802E45-FE79-F70E-E99C-C1D5579D27DA}"/>
              </a:ext>
            </a:extLst>
          </p:cNvPr>
          <p:cNvSpPr>
            <a:spLocks noGrp="1"/>
          </p:cNvSpPr>
          <p:nvPr>
            <p:ph type="subTitle" idx="1"/>
          </p:nvPr>
        </p:nvSpPr>
        <p:spPr/>
        <p:txBody>
          <a:bodyPr/>
          <a:lstStyle/>
          <a:p>
            <a:r>
              <a:rPr lang="en-US" dirty="0"/>
              <a:t>ADDING A GRAPH DATA MODEL INTO OUR STUDENT CO OP WEBSITE</a:t>
            </a:r>
          </a:p>
        </p:txBody>
      </p:sp>
    </p:spTree>
    <p:extLst>
      <p:ext uri="{BB962C8B-B14F-4D97-AF65-F5344CB8AC3E}">
        <p14:creationId xmlns:p14="http://schemas.microsoft.com/office/powerpoint/2010/main" val="200704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15" name="Rectangle 1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BEFBB80C-48A8-EC2E-260C-D9714C7FE9EA}"/>
              </a:ext>
            </a:extLst>
          </p:cNvPr>
          <p:cNvSpPr>
            <a:spLocks noGrp="1"/>
          </p:cNvSpPr>
          <p:nvPr>
            <p:ph type="title"/>
          </p:nvPr>
        </p:nvSpPr>
        <p:spPr>
          <a:xfrm>
            <a:off x="855266" y="618518"/>
            <a:ext cx="2851417" cy="1478570"/>
          </a:xfrm>
        </p:spPr>
        <p:txBody>
          <a:bodyPr>
            <a:normAutofit fontScale="90000"/>
          </a:bodyPr>
          <a:lstStyle/>
          <a:p>
            <a:r>
              <a:rPr lang="en-US" sz="3200" dirty="0">
                <a:solidFill>
                  <a:srgbClr val="FFFFFF"/>
                </a:solidFill>
              </a:rPr>
              <a:t>Graph For following users and liking posts</a:t>
            </a:r>
          </a:p>
        </p:txBody>
      </p:sp>
      <p:sp>
        <p:nvSpPr>
          <p:cNvPr id="8" name="Content Placeholder 7">
            <a:extLst>
              <a:ext uri="{FF2B5EF4-FFF2-40B4-BE49-F238E27FC236}">
                <a16:creationId xmlns:a16="http://schemas.microsoft.com/office/drawing/2014/main" id="{9AF84762-A865-2711-C97E-2EA6FF9F5E53}"/>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Implementing graph data model on our Co-op page. </a:t>
            </a:r>
            <a:br>
              <a:rPr lang="en-US" sz="1400" dirty="0">
                <a:solidFill>
                  <a:srgbClr val="FFFFFF"/>
                </a:solidFill>
              </a:rPr>
            </a:br>
            <a:br>
              <a:rPr lang="en-US" sz="1400" dirty="0">
                <a:solidFill>
                  <a:srgbClr val="FFFFFF"/>
                </a:solidFill>
              </a:rPr>
            </a:br>
            <a:r>
              <a:rPr lang="en-US" sz="1400" dirty="0">
                <a:solidFill>
                  <a:srgbClr val="FFFFFF"/>
                </a:solidFill>
              </a:rPr>
              <a:t>Our pitch is to implement a graph data model on our Co-Op page which will not only improve the efficiency flow of our page but be able to improve the user experience for the students by getting them a clear path for opportunities towards a career job</a:t>
            </a:r>
          </a:p>
        </p:txBody>
      </p:sp>
      <p:grpSp>
        <p:nvGrpSpPr>
          <p:cNvPr id="19" name="Group 1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1026" name="Picture 2">
            <a:extLst>
              <a:ext uri="{FF2B5EF4-FFF2-40B4-BE49-F238E27FC236}">
                <a16:creationId xmlns:a16="http://schemas.microsoft.com/office/drawing/2014/main" id="{46622F95-E8CD-77EE-D659-CD06240C28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6759" y="88899"/>
            <a:ext cx="7833166" cy="6500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0571449"/>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6854F-588E-6C08-8A0B-79DFC59BE48F}"/>
              </a:ext>
            </a:extLst>
          </p:cNvPr>
          <p:cNvSpPr>
            <a:spLocks noGrp="1"/>
          </p:cNvSpPr>
          <p:nvPr>
            <p:ph type="title"/>
          </p:nvPr>
        </p:nvSpPr>
        <p:spPr/>
        <p:txBody>
          <a:bodyPr/>
          <a:lstStyle/>
          <a:p>
            <a:r>
              <a:rPr lang="en-US" dirty="0"/>
              <a:t>Example of twitter graph </a:t>
            </a:r>
          </a:p>
        </p:txBody>
      </p:sp>
      <p:pic>
        <p:nvPicPr>
          <p:cNvPr id="2050" name="Picture 2">
            <a:extLst>
              <a:ext uri="{FF2B5EF4-FFF2-40B4-BE49-F238E27FC236}">
                <a16:creationId xmlns:a16="http://schemas.microsoft.com/office/drawing/2014/main" id="{F909A90A-231D-147E-40FE-4734E7BAA64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82197" y="1914176"/>
            <a:ext cx="10047383" cy="43915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43184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8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3085" name="Rectangle 308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308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EAA4FA18-A472-7E12-815F-E2C02727E0DE}"/>
              </a:ext>
            </a:extLst>
          </p:cNvPr>
          <p:cNvSpPr>
            <a:spLocks noGrp="1"/>
          </p:cNvSpPr>
          <p:nvPr>
            <p:ph type="title"/>
          </p:nvPr>
        </p:nvSpPr>
        <p:spPr>
          <a:xfrm>
            <a:off x="855266" y="618518"/>
            <a:ext cx="2851417" cy="1478570"/>
          </a:xfrm>
        </p:spPr>
        <p:txBody>
          <a:bodyPr>
            <a:normAutofit/>
          </a:bodyPr>
          <a:lstStyle/>
          <a:p>
            <a:r>
              <a:rPr lang="en-US" sz="2500">
                <a:solidFill>
                  <a:srgbClr val="FFFFFF"/>
                </a:solidFill>
              </a:rPr>
              <a:t>Example of how graph can be used by job skill nodes</a:t>
            </a:r>
          </a:p>
        </p:txBody>
      </p:sp>
      <p:sp>
        <p:nvSpPr>
          <p:cNvPr id="3078" name="Content Placeholder 3077">
            <a:extLst>
              <a:ext uri="{FF2B5EF4-FFF2-40B4-BE49-F238E27FC236}">
                <a16:creationId xmlns:a16="http://schemas.microsoft.com/office/drawing/2014/main" id="{E01F5392-6BCD-B1BA-A221-682C7A26E583}"/>
              </a:ext>
            </a:extLst>
          </p:cNvPr>
          <p:cNvSpPr>
            <a:spLocks noGrp="1"/>
          </p:cNvSpPr>
          <p:nvPr>
            <p:ph idx="1"/>
          </p:nvPr>
        </p:nvSpPr>
        <p:spPr>
          <a:xfrm>
            <a:off x="844620" y="2249487"/>
            <a:ext cx="2862444" cy="3957302"/>
          </a:xfrm>
        </p:spPr>
        <p:txBody>
          <a:bodyPr>
            <a:normAutofit/>
          </a:bodyPr>
          <a:lstStyle/>
          <a:p>
            <a:r>
              <a:rPr lang="en-US" sz="1400" dirty="0">
                <a:solidFill>
                  <a:srgbClr val="FFFFFF"/>
                </a:solidFill>
              </a:rPr>
              <a:t>Skills recommendations: </a:t>
            </a:r>
          </a:p>
          <a:p>
            <a:r>
              <a:rPr lang="en-US" sz="1400" dirty="0">
                <a:solidFill>
                  <a:srgbClr val="FFFFFF"/>
                </a:solidFill>
              </a:rPr>
              <a:t>Based on student's skills in their profiles and skill goals they are interested in</a:t>
            </a:r>
          </a:p>
          <a:p>
            <a:r>
              <a:rPr lang="en-US" sz="1400" dirty="0">
                <a:solidFill>
                  <a:srgbClr val="FFFFFF"/>
                </a:solidFill>
              </a:rPr>
              <a:t>These skills can be contained into category nodes that connects to job posting nodes that require these skills.</a:t>
            </a:r>
          </a:p>
          <a:p>
            <a:r>
              <a:rPr lang="en-US" sz="1400" dirty="0">
                <a:solidFill>
                  <a:srgbClr val="FFFFFF"/>
                </a:solidFill>
              </a:rPr>
              <a:t>Using this data in the graph we can recommend students job postings related to the skills that they are interested in or have</a:t>
            </a:r>
          </a:p>
        </p:txBody>
      </p:sp>
      <p:grpSp>
        <p:nvGrpSpPr>
          <p:cNvPr id="3089" name="Group 308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309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09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9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9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9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9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9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9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9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9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0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0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0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0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0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0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0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10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0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0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1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1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1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1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1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1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1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pic>
        <p:nvPicPr>
          <p:cNvPr id="3074" name="Picture 2">
            <a:extLst>
              <a:ext uri="{FF2B5EF4-FFF2-40B4-BE49-F238E27FC236}">
                <a16:creationId xmlns:a16="http://schemas.microsoft.com/office/drawing/2014/main" id="{845E61BA-08D8-B07A-C6D6-33F768768DB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11778" y="1621631"/>
            <a:ext cx="6844045" cy="3610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283494"/>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45" name="Group 44">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46" name="Rectangle 45">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3C2A8FA8-7918-55F5-42D3-A7CAAEDA02A7}"/>
              </a:ext>
            </a:extLst>
          </p:cNvPr>
          <p:cNvSpPr>
            <a:spLocks noGrp="1"/>
          </p:cNvSpPr>
          <p:nvPr>
            <p:ph type="title"/>
          </p:nvPr>
        </p:nvSpPr>
        <p:spPr>
          <a:xfrm>
            <a:off x="4925261" y="112106"/>
            <a:ext cx="6852401" cy="1478570"/>
          </a:xfrm>
        </p:spPr>
        <p:txBody>
          <a:bodyPr>
            <a:normAutofit/>
          </a:bodyPr>
          <a:lstStyle/>
          <a:p>
            <a:r>
              <a:rPr lang="en-US" sz="3000" dirty="0"/>
              <a:t>How our implementation works!</a:t>
            </a:r>
          </a:p>
        </p:txBody>
      </p:sp>
      <p:pic>
        <p:nvPicPr>
          <p:cNvPr id="41" name="Picture 40" descr="Magnifying glass showing decling performance">
            <a:extLst>
              <a:ext uri="{FF2B5EF4-FFF2-40B4-BE49-F238E27FC236}">
                <a16:creationId xmlns:a16="http://schemas.microsoft.com/office/drawing/2014/main" id="{25A1944A-B45F-96BC-C6D8-A30E935B84E3}"/>
              </a:ext>
            </a:extLst>
          </p:cNvPr>
          <p:cNvPicPr>
            <a:picLocks noChangeAspect="1"/>
          </p:cNvPicPr>
          <p:nvPr/>
        </p:nvPicPr>
        <p:blipFill rotWithShape="1">
          <a:blip r:embed="rId4"/>
          <a:srcRect l="12159" r="42722" b="-1"/>
          <a:stretch/>
        </p:blipFill>
        <p:spPr>
          <a:xfrm>
            <a:off x="-5597" y="10"/>
            <a:ext cx="4635583" cy="6857990"/>
          </a:xfrm>
          <a:prstGeom prst="rect">
            <a:avLst/>
          </a:prstGeom>
        </p:spPr>
      </p:pic>
      <p:grpSp>
        <p:nvGrpSpPr>
          <p:cNvPr id="49" name="Group 48">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50" name="Rectangle 49">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1"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Rectangle 52">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4"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8"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9"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0"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1"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2"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3"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4"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5"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6"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7"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8" name="Rectangle 77">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9"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1"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Rectangle 89">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91"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pic>
        <p:nvPicPr>
          <p:cNvPr id="4100" name="Picture 4">
            <a:extLst>
              <a:ext uri="{FF2B5EF4-FFF2-40B4-BE49-F238E27FC236}">
                <a16:creationId xmlns:a16="http://schemas.microsoft.com/office/drawing/2014/main" id="{96A2F8F6-CB2F-464F-8B18-786416917D1E}"/>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4710948" y="1885950"/>
            <a:ext cx="7423902" cy="48552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252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275EB-086E-AF23-0B08-4888FBF53459}"/>
              </a:ext>
            </a:extLst>
          </p:cNvPr>
          <p:cNvSpPr>
            <a:spLocks noGrp="1"/>
          </p:cNvSpPr>
          <p:nvPr>
            <p:ph type="title"/>
          </p:nvPr>
        </p:nvSpPr>
        <p:spPr/>
        <p:txBody>
          <a:bodyPr/>
          <a:lstStyle/>
          <a:p>
            <a:r>
              <a:rPr lang="en-US" dirty="0"/>
              <a:t>How the data will be used?</a:t>
            </a:r>
          </a:p>
        </p:txBody>
      </p:sp>
      <p:sp>
        <p:nvSpPr>
          <p:cNvPr id="3" name="Text Placeholder 2">
            <a:extLst>
              <a:ext uri="{FF2B5EF4-FFF2-40B4-BE49-F238E27FC236}">
                <a16:creationId xmlns:a16="http://schemas.microsoft.com/office/drawing/2014/main" id="{C4829DA1-D6D9-DD85-CF5F-0C64FC922B9E}"/>
              </a:ext>
            </a:extLst>
          </p:cNvPr>
          <p:cNvSpPr>
            <a:spLocks noGrp="1"/>
          </p:cNvSpPr>
          <p:nvPr>
            <p:ph type="body" idx="1"/>
          </p:nvPr>
        </p:nvSpPr>
        <p:spPr/>
        <p:txBody>
          <a:bodyPr/>
          <a:lstStyle/>
          <a:p>
            <a:r>
              <a:rPr lang="en-US" dirty="0"/>
              <a:t>Students</a:t>
            </a:r>
          </a:p>
        </p:txBody>
      </p:sp>
      <p:pic>
        <p:nvPicPr>
          <p:cNvPr id="13" name="Picture Placeholder 12" descr="Students studying with teacher overlooking">
            <a:extLst>
              <a:ext uri="{FF2B5EF4-FFF2-40B4-BE49-F238E27FC236}">
                <a16:creationId xmlns:a16="http://schemas.microsoft.com/office/drawing/2014/main" id="{42970955-DDB3-9CAF-5EC3-A431D6B375B1}"/>
              </a:ext>
            </a:extLst>
          </p:cNvPr>
          <p:cNvPicPr>
            <a:picLocks noGrp="1" noChangeAspect="1"/>
          </p:cNvPicPr>
          <p:nvPr>
            <p:ph type="pic" idx="15"/>
          </p:nvPr>
        </p:nvPicPr>
        <p:blipFill>
          <a:blip r:embed="rId2"/>
          <a:srcRect t="14198" b="14198"/>
          <a:stretch>
            <a:fillRect/>
          </a:stretch>
        </p:blipFill>
        <p:spPr/>
      </p:pic>
      <p:sp>
        <p:nvSpPr>
          <p:cNvPr id="5" name="Text Placeholder 4">
            <a:extLst>
              <a:ext uri="{FF2B5EF4-FFF2-40B4-BE49-F238E27FC236}">
                <a16:creationId xmlns:a16="http://schemas.microsoft.com/office/drawing/2014/main" id="{8F55B104-78AD-B194-E72E-B6213E65F1D9}"/>
              </a:ext>
            </a:extLst>
          </p:cNvPr>
          <p:cNvSpPr>
            <a:spLocks noGrp="1"/>
          </p:cNvSpPr>
          <p:nvPr>
            <p:ph type="body" sz="half" idx="18"/>
          </p:nvPr>
        </p:nvSpPr>
        <p:spPr>
          <a:xfrm>
            <a:off x="1141413" y="4980858"/>
            <a:ext cx="3195240" cy="1267542"/>
          </a:xfrm>
        </p:spPr>
        <p:txBody>
          <a:bodyPr>
            <a:normAutofit lnSpcReduction="10000"/>
          </a:bodyPr>
          <a:lstStyle/>
          <a:p>
            <a:r>
              <a:rPr lang="en-US" dirty="0"/>
              <a:t>The data will be taken from student’s preferences on tech skills and while this data will be very useful to our page it does contain personal information that is attached to each student.  </a:t>
            </a:r>
          </a:p>
        </p:txBody>
      </p:sp>
      <p:sp>
        <p:nvSpPr>
          <p:cNvPr id="6" name="Text Placeholder 5">
            <a:extLst>
              <a:ext uri="{FF2B5EF4-FFF2-40B4-BE49-F238E27FC236}">
                <a16:creationId xmlns:a16="http://schemas.microsoft.com/office/drawing/2014/main" id="{CBCBC2BE-2D23-FD2E-6281-A6F32805CC5D}"/>
              </a:ext>
            </a:extLst>
          </p:cNvPr>
          <p:cNvSpPr>
            <a:spLocks noGrp="1"/>
          </p:cNvSpPr>
          <p:nvPr>
            <p:ph type="body" sz="quarter" idx="3"/>
          </p:nvPr>
        </p:nvSpPr>
        <p:spPr/>
        <p:txBody>
          <a:bodyPr/>
          <a:lstStyle/>
          <a:p>
            <a:r>
              <a:rPr lang="en-US" dirty="0"/>
              <a:t>Companies</a:t>
            </a:r>
          </a:p>
        </p:txBody>
      </p:sp>
      <p:pic>
        <p:nvPicPr>
          <p:cNvPr id="15" name="Picture Placeholder 14" descr="Laptop open on desk at night">
            <a:extLst>
              <a:ext uri="{FF2B5EF4-FFF2-40B4-BE49-F238E27FC236}">
                <a16:creationId xmlns:a16="http://schemas.microsoft.com/office/drawing/2014/main" id="{615F4D5E-8403-3CB4-F5E0-2ED6B3287797}"/>
              </a:ext>
            </a:extLst>
          </p:cNvPr>
          <p:cNvPicPr>
            <a:picLocks noGrp="1" noChangeAspect="1"/>
          </p:cNvPicPr>
          <p:nvPr>
            <p:ph type="pic" idx="21"/>
          </p:nvPr>
        </p:nvPicPr>
        <p:blipFill>
          <a:blip r:embed="rId3"/>
          <a:srcRect t="14308" b="14308"/>
          <a:stretch>
            <a:fillRect/>
          </a:stretch>
        </p:blipFill>
        <p:spPr/>
      </p:pic>
      <p:sp>
        <p:nvSpPr>
          <p:cNvPr id="8" name="Text Placeholder 7">
            <a:extLst>
              <a:ext uri="{FF2B5EF4-FFF2-40B4-BE49-F238E27FC236}">
                <a16:creationId xmlns:a16="http://schemas.microsoft.com/office/drawing/2014/main" id="{1A74AB90-B029-2043-F112-CCF8467BDAD7}"/>
              </a:ext>
            </a:extLst>
          </p:cNvPr>
          <p:cNvSpPr>
            <a:spLocks noGrp="1"/>
          </p:cNvSpPr>
          <p:nvPr>
            <p:ph type="body" sz="half" idx="19"/>
          </p:nvPr>
        </p:nvSpPr>
        <p:spPr>
          <a:xfrm>
            <a:off x="4487593" y="4980856"/>
            <a:ext cx="3200400" cy="1267541"/>
          </a:xfrm>
        </p:spPr>
        <p:txBody>
          <a:bodyPr>
            <a:normAutofit lnSpcReduction="10000"/>
          </a:bodyPr>
          <a:lstStyle/>
          <a:p>
            <a:r>
              <a:rPr lang="en-US" dirty="0"/>
              <a:t>The data from companies will also be used for job posting information and this data will also be used to recommend students that similarly match the job posting. </a:t>
            </a:r>
          </a:p>
        </p:txBody>
      </p:sp>
      <p:sp>
        <p:nvSpPr>
          <p:cNvPr id="9" name="Text Placeholder 8">
            <a:extLst>
              <a:ext uri="{FF2B5EF4-FFF2-40B4-BE49-F238E27FC236}">
                <a16:creationId xmlns:a16="http://schemas.microsoft.com/office/drawing/2014/main" id="{CA4A6BFC-A9CA-D02B-FFA3-25367943394C}"/>
              </a:ext>
            </a:extLst>
          </p:cNvPr>
          <p:cNvSpPr>
            <a:spLocks noGrp="1"/>
          </p:cNvSpPr>
          <p:nvPr>
            <p:ph type="body" sz="quarter" idx="13"/>
          </p:nvPr>
        </p:nvSpPr>
        <p:spPr/>
        <p:txBody>
          <a:bodyPr/>
          <a:lstStyle/>
          <a:p>
            <a:r>
              <a:rPr lang="en-US" dirty="0"/>
              <a:t>Sensitive information</a:t>
            </a:r>
          </a:p>
        </p:txBody>
      </p:sp>
      <p:pic>
        <p:nvPicPr>
          <p:cNvPr id="17" name="Picture Placeholder 16" descr="A person using a computer&#10;&#10;Description automatically generated with medium confidence">
            <a:extLst>
              <a:ext uri="{FF2B5EF4-FFF2-40B4-BE49-F238E27FC236}">
                <a16:creationId xmlns:a16="http://schemas.microsoft.com/office/drawing/2014/main" id="{FB33EEC2-24A1-9CB8-56A4-08E0ACB6B271}"/>
              </a:ext>
            </a:extLst>
          </p:cNvPr>
          <p:cNvPicPr>
            <a:picLocks noGrp="1" noChangeAspect="1"/>
          </p:cNvPicPr>
          <p:nvPr>
            <p:ph type="pic" idx="22"/>
          </p:nvPr>
        </p:nvPicPr>
        <p:blipFill>
          <a:blip r:embed="rId4">
            <a:extLst>
              <a:ext uri="{837473B0-CC2E-450A-ABE3-18F120FF3D39}">
                <a1611:picAttrSrcUrl xmlns:a1611="http://schemas.microsoft.com/office/drawing/2016/11/main" r:id="rId5"/>
              </a:ext>
            </a:extLst>
          </a:blip>
          <a:srcRect t="14232" b="14232"/>
          <a:stretch>
            <a:fillRect/>
          </a:stretch>
        </p:blipFill>
        <p:spPr/>
      </p:pic>
      <p:sp>
        <p:nvSpPr>
          <p:cNvPr id="11" name="Text Placeholder 10">
            <a:extLst>
              <a:ext uri="{FF2B5EF4-FFF2-40B4-BE49-F238E27FC236}">
                <a16:creationId xmlns:a16="http://schemas.microsoft.com/office/drawing/2014/main" id="{107D0412-DA39-A5D8-F691-389C162F60AE}"/>
              </a:ext>
            </a:extLst>
          </p:cNvPr>
          <p:cNvSpPr>
            <a:spLocks noGrp="1"/>
          </p:cNvSpPr>
          <p:nvPr>
            <p:ph type="body" sz="half" idx="20"/>
          </p:nvPr>
        </p:nvSpPr>
        <p:spPr>
          <a:xfrm>
            <a:off x="7852442" y="4980854"/>
            <a:ext cx="3194968" cy="1267541"/>
          </a:xfrm>
        </p:spPr>
        <p:txBody>
          <a:bodyPr>
            <a:normAutofit lnSpcReduction="10000"/>
          </a:bodyPr>
          <a:lstStyle/>
          <a:p>
            <a:r>
              <a:rPr lang="en-US" dirty="0"/>
              <a:t>While the data that will be taken from both companies and students will greatly help our page, the legal issues that may arise will be how we are securing this information from malicious users.</a:t>
            </a:r>
          </a:p>
        </p:txBody>
      </p:sp>
    </p:spTree>
    <p:extLst>
      <p:ext uri="{BB962C8B-B14F-4D97-AF65-F5344CB8AC3E}">
        <p14:creationId xmlns:p14="http://schemas.microsoft.com/office/powerpoint/2010/main" val="23466098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4" name="Picture 2">
            <a:extLst>
              <a:ext uri="{FF2B5EF4-FFF2-40B4-BE49-F238E27FC236}">
                <a16:creationId xmlns:a16="http://schemas.microsoft.com/office/drawing/2014/main" id="{678E285C-BE9E-45B7-A3EE-B9792DAE99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15" name="Group 12">
            <a:extLst>
              <a:ext uri="{FF2B5EF4-FFF2-40B4-BE49-F238E27FC236}">
                <a16:creationId xmlns:a16="http://schemas.microsoft.com/office/drawing/2014/main" id="{AB86F577-8905-4B21-8AF3-C1BB34337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4" name="Rectangle 5">
              <a:extLst>
                <a:ext uri="{FF2B5EF4-FFF2-40B4-BE49-F238E27FC236}">
                  <a16:creationId xmlns:a16="http://schemas.microsoft.com/office/drawing/2014/main" id="{D2F1CFF3-A579-4D24-B5F9-1C71BA6FE5E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5" name="Freeform 6">
              <a:extLst>
                <a:ext uri="{FF2B5EF4-FFF2-40B4-BE49-F238E27FC236}">
                  <a16:creationId xmlns:a16="http://schemas.microsoft.com/office/drawing/2014/main" id="{57601B50-7EB1-43FA-8360-4297BCD76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7">
              <a:extLst>
                <a:ext uri="{FF2B5EF4-FFF2-40B4-BE49-F238E27FC236}">
                  <a16:creationId xmlns:a16="http://schemas.microsoft.com/office/drawing/2014/main" id="{60BD8B7A-CD01-4638-A2C9-299AC68B9B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Rectangle 8">
              <a:extLst>
                <a:ext uri="{FF2B5EF4-FFF2-40B4-BE49-F238E27FC236}">
                  <a16:creationId xmlns:a16="http://schemas.microsoft.com/office/drawing/2014/main" id="{095B58F9-6C29-48BE-9DA6-3855080521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8" name="Freeform 9">
              <a:extLst>
                <a:ext uri="{FF2B5EF4-FFF2-40B4-BE49-F238E27FC236}">
                  <a16:creationId xmlns:a16="http://schemas.microsoft.com/office/drawing/2014/main" id="{0C84674F-2E8A-4B70-B801-00722CDD58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0">
              <a:extLst>
                <a:ext uri="{FF2B5EF4-FFF2-40B4-BE49-F238E27FC236}">
                  <a16:creationId xmlns:a16="http://schemas.microsoft.com/office/drawing/2014/main" id="{34F320BB-D6A9-45FE-8556-498B763B1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1">
              <a:extLst>
                <a:ext uri="{FF2B5EF4-FFF2-40B4-BE49-F238E27FC236}">
                  <a16:creationId xmlns:a16="http://schemas.microsoft.com/office/drawing/2014/main" id="{5493D54A-532A-46ED-AF63-A0A54818EF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2">
              <a:extLst>
                <a:ext uri="{FF2B5EF4-FFF2-40B4-BE49-F238E27FC236}">
                  <a16:creationId xmlns:a16="http://schemas.microsoft.com/office/drawing/2014/main" id="{EAF2EDFA-9C0B-44E2-B4BB-312B58BCA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3">
              <a:extLst>
                <a:ext uri="{FF2B5EF4-FFF2-40B4-BE49-F238E27FC236}">
                  <a16:creationId xmlns:a16="http://schemas.microsoft.com/office/drawing/2014/main" id="{A3641113-CE35-42A4-B605-41BC06BF4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14">
              <a:extLst>
                <a:ext uri="{FF2B5EF4-FFF2-40B4-BE49-F238E27FC236}">
                  <a16:creationId xmlns:a16="http://schemas.microsoft.com/office/drawing/2014/main" id="{DA2E5B2C-BAC4-4440-9B7E-F3878319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15">
              <a:extLst>
                <a:ext uri="{FF2B5EF4-FFF2-40B4-BE49-F238E27FC236}">
                  <a16:creationId xmlns:a16="http://schemas.microsoft.com/office/drawing/2014/main" id="{D8A506DF-2E53-42C9-94BE-B98E32E0578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6">
              <a:extLst>
                <a:ext uri="{FF2B5EF4-FFF2-40B4-BE49-F238E27FC236}">
                  <a16:creationId xmlns:a16="http://schemas.microsoft.com/office/drawing/2014/main" id="{12934FF8-5F70-40BF-BBB6-5EB941FB9B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7">
              <a:extLst>
                <a:ext uri="{FF2B5EF4-FFF2-40B4-BE49-F238E27FC236}">
                  <a16:creationId xmlns:a16="http://schemas.microsoft.com/office/drawing/2014/main" id="{8EB3FB08-D01D-4E24-BE40-C16269DF62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18">
              <a:extLst>
                <a:ext uri="{FF2B5EF4-FFF2-40B4-BE49-F238E27FC236}">
                  <a16:creationId xmlns:a16="http://schemas.microsoft.com/office/drawing/2014/main" id="{D24E50D7-2753-4169-AD51-C106DA1B7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Freeform 19">
              <a:extLst>
                <a:ext uri="{FF2B5EF4-FFF2-40B4-BE49-F238E27FC236}">
                  <a16:creationId xmlns:a16="http://schemas.microsoft.com/office/drawing/2014/main" id="{DF94B7E0-D9B6-4096-94D0-18D3AC0EF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20">
              <a:extLst>
                <a:ext uri="{FF2B5EF4-FFF2-40B4-BE49-F238E27FC236}">
                  <a16:creationId xmlns:a16="http://schemas.microsoft.com/office/drawing/2014/main" id="{EBC05ADE-BBA2-4387-B005-3196E2E198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21">
              <a:extLst>
                <a:ext uri="{FF2B5EF4-FFF2-40B4-BE49-F238E27FC236}">
                  <a16:creationId xmlns:a16="http://schemas.microsoft.com/office/drawing/2014/main" id="{BBED1CEE-14D2-442F-AB08-401ABE3EFB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2">
              <a:extLst>
                <a:ext uri="{FF2B5EF4-FFF2-40B4-BE49-F238E27FC236}">
                  <a16:creationId xmlns:a16="http://schemas.microsoft.com/office/drawing/2014/main" id="{4F6574C0-78E8-49EA-84BC-EE9D55707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3">
              <a:extLst>
                <a:ext uri="{FF2B5EF4-FFF2-40B4-BE49-F238E27FC236}">
                  <a16:creationId xmlns:a16="http://schemas.microsoft.com/office/drawing/2014/main" id="{65BCDB0B-615E-4CA1-AFD5-6B121CB7CE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4">
              <a:extLst>
                <a:ext uri="{FF2B5EF4-FFF2-40B4-BE49-F238E27FC236}">
                  <a16:creationId xmlns:a16="http://schemas.microsoft.com/office/drawing/2014/main" id="{40627863-B7FC-44D1-9E53-E728FFF675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5">
              <a:extLst>
                <a:ext uri="{FF2B5EF4-FFF2-40B4-BE49-F238E27FC236}">
                  <a16:creationId xmlns:a16="http://schemas.microsoft.com/office/drawing/2014/main" id="{52FD6F8C-3AF1-487E-91F4-6E55146F1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6">
              <a:extLst>
                <a:ext uri="{FF2B5EF4-FFF2-40B4-BE49-F238E27FC236}">
                  <a16:creationId xmlns:a16="http://schemas.microsoft.com/office/drawing/2014/main" id="{50323CF3-93CB-4E03-95C0-B180BB87A8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7">
              <a:extLst>
                <a:ext uri="{FF2B5EF4-FFF2-40B4-BE49-F238E27FC236}">
                  <a16:creationId xmlns:a16="http://schemas.microsoft.com/office/drawing/2014/main" id="{EB47D82F-CF1B-47E6-9FA2-F3A9C5F94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28">
              <a:extLst>
                <a:ext uri="{FF2B5EF4-FFF2-40B4-BE49-F238E27FC236}">
                  <a16:creationId xmlns:a16="http://schemas.microsoft.com/office/drawing/2014/main" id="{0606708F-F2D4-4678-8ED2-39041BC64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29">
              <a:extLst>
                <a:ext uri="{FF2B5EF4-FFF2-40B4-BE49-F238E27FC236}">
                  <a16:creationId xmlns:a16="http://schemas.microsoft.com/office/drawing/2014/main" id="{D7EB95B4-15E4-433D-B36F-21FF341A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30">
              <a:extLst>
                <a:ext uri="{FF2B5EF4-FFF2-40B4-BE49-F238E27FC236}">
                  <a16:creationId xmlns:a16="http://schemas.microsoft.com/office/drawing/2014/main" id="{500A541B-4C75-497C-A489-097ED2996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31">
              <a:extLst>
                <a:ext uri="{FF2B5EF4-FFF2-40B4-BE49-F238E27FC236}">
                  <a16:creationId xmlns:a16="http://schemas.microsoft.com/office/drawing/2014/main" id="{5789326F-12A4-48B8-B0ED-A6A2AE0C2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32">
              <a:extLst>
                <a:ext uri="{FF2B5EF4-FFF2-40B4-BE49-F238E27FC236}">
                  <a16:creationId xmlns:a16="http://schemas.microsoft.com/office/drawing/2014/main" id="{25FA672E-2B65-477F-AA75-6261CE652F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Rectangle 33">
              <a:extLst>
                <a:ext uri="{FF2B5EF4-FFF2-40B4-BE49-F238E27FC236}">
                  <a16:creationId xmlns:a16="http://schemas.microsoft.com/office/drawing/2014/main" id="{BB09AF8D-E68B-499C-B9F5-2F365813D3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3" name="Freeform 34">
              <a:extLst>
                <a:ext uri="{FF2B5EF4-FFF2-40B4-BE49-F238E27FC236}">
                  <a16:creationId xmlns:a16="http://schemas.microsoft.com/office/drawing/2014/main" id="{7991AEAD-B5F3-47BA-9F1B-86C16A84A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5">
              <a:extLst>
                <a:ext uri="{FF2B5EF4-FFF2-40B4-BE49-F238E27FC236}">
                  <a16:creationId xmlns:a16="http://schemas.microsoft.com/office/drawing/2014/main" id="{19A85F58-4C3A-4388-B55C-2329EEAEC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6">
              <a:extLst>
                <a:ext uri="{FF2B5EF4-FFF2-40B4-BE49-F238E27FC236}">
                  <a16:creationId xmlns:a16="http://schemas.microsoft.com/office/drawing/2014/main" id="{05652F38-94D9-41B7-A699-7E8F0C78D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7">
              <a:extLst>
                <a:ext uri="{FF2B5EF4-FFF2-40B4-BE49-F238E27FC236}">
                  <a16:creationId xmlns:a16="http://schemas.microsoft.com/office/drawing/2014/main" id="{3C043852-C250-4518-BB89-C91A34917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8">
              <a:extLst>
                <a:ext uri="{FF2B5EF4-FFF2-40B4-BE49-F238E27FC236}">
                  <a16:creationId xmlns:a16="http://schemas.microsoft.com/office/drawing/2014/main" id="{0CAB9A07-ECF2-416C-8528-F75DACB138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39">
              <a:extLst>
                <a:ext uri="{FF2B5EF4-FFF2-40B4-BE49-F238E27FC236}">
                  <a16:creationId xmlns:a16="http://schemas.microsoft.com/office/drawing/2014/main" id="{904A314C-A829-4AA6-92E2-529BCCF95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40">
              <a:extLst>
                <a:ext uri="{FF2B5EF4-FFF2-40B4-BE49-F238E27FC236}">
                  <a16:creationId xmlns:a16="http://schemas.microsoft.com/office/drawing/2014/main" id="{244EE6BA-4569-43ED-9E2E-1FB66201B7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41">
              <a:extLst>
                <a:ext uri="{FF2B5EF4-FFF2-40B4-BE49-F238E27FC236}">
                  <a16:creationId xmlns:a16="http://schemas.microsoft.com/office/drawing/2014/main" id="{BEB8252E-FB2A-4BB5-BEC6-CA10FF6F7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42">
              <a:extLst>
                <a:ext uri="{FF2B5EF4-FFF2-40B4-BE49-F238E27FC236}">
                  <a16:creationId xmlns:a16="http://schemas.microsoft.com/office/drawing/2014/main" id="{91414711-C3A4-4E96-854A-DDDEB2F2E3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43">
              <a:extLst>
                <a:ext uri="{FF2B5EF4-FFF2-40B4-BE49-F238E27FC236}">
                  <a16:creationId xmlns:a16="http://schemas.microsoft.com/office/drawing/2014/main" id="{86815BA8-3055-4B42-98C3-4202FD92E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44">
              <a:extLst>
                <a:ext uri="{FF2B5EF4-FFF2-40B4-BE49-F238E27FC236}">
                  <a16:creationId xmlns:a16="http://schemas.microsoft.com/office/drawing/2014/main" id="{44457813-E991-44AE-9A83-B7488D1F3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Rectangle 45">
              <a:extLst>
                <a:ext uri="{FF2B5EF4-FFF2-40B4-BE49-F238E27FC236}">
                  <a16:creationId xmlns:a16="http://schemas.microsoft.com/office/drawing/2014/main" id="{8CE1CF47-A73F-4560-8835-AE1DC51E5C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55" name="Freeform 46">
              <a:extLst>
                <a:ext uri="{FF2B5EF4-FFF2-40B4-BE49-F238E27FC236}">
                  <a16:creationId xmlns:a16="http://schemas.microsoft.com/office/drawing/2014/main" id="{C2A935E4-AACC-4CB9-995E-D28617887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47">
              <a:extLst>
                <a:ext uri="{FF2B5EF4-FFF2-40B4-BE49-F238E27FC236}">
                  <a16:creationId xmlns:a16="http://schemas.microsoft.com/office/drawing/2014/main" id="{93B5B778-8ACB-4004-932D-BD95997BAE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7" name="Freeform 48">
              <a:extLst>
                <a:ext uri="{FF2B5EF4-FFF2-40B4-BE49-F238E27FC236}">
                  <a16:creationId xmlns:a16="http://schemas.microsoft.com/office/drawing/2014/main" id="{1434AF34-0919-40AD-84B1-446D4FF2D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8" name="Freeform 49">
              <a:extLst>
                <a:ext uri="{FF2B5EF4-FFF2-40B4-BE49-F238E27FC236}">
                  <a16:creationId xmlns:a16="http://schemas.microsoft.com/office/drawing/2014/main" id="{29546CF3-6DDD-4073-AB7F-C6E722257A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9" name="Freeform 50">
              <a:extLst>
                <a:ext uri="{FF2B5EF4-FFF2-40B4-BE49-F238E27FC236}">
                  <a16:creationId xmlns:a16="http://schemas.microsoft.com/office/drawing/2014/main" id="{289D46AB-128A-477F-B6C9-F40F115D6C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0" name="Freeform 51">
              <a:extLst>
                <a:ext uri="{FF2B5EF4-FFF2-40B4-BE49-F238E27FC236}">
                  <a16:creationId xmlns:a16="http://schemas.microsoft.com/office/drawing/2014/main" id="{A7DA7E67-3368-44AD-AACD-EB64AE34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1" name="Freeform 52">
              <a:extLst>
                <a:ext uri="{FF2B5EF4-FFF2-40B4-BE49-F238E27FC236}">
                  <a16:creationId xmlns:a16="http://schemas.microsoft.com/office/drawing/2014/main" id="{78BB1152-AB85-4AD8-BBA1-07CEA1F50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2" name="Freeform 53">
              <a:extLst>
                <a:ext uri="{FF2B5EF4-FFF2-40B4-BE49-F238E27FC236}">
                  <a16:creationId xmlns:a16="http://schemas.microsoft.com/office/drawing/2014/main" id="{A982E7F2-DD68-4093-B9C5-3E42B475AB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3" name="Freeform 54">
              <a:extLst>
                <a:ext uri="{FF2B5EF4-FFF2-40B4-BE49-F238E27FC236}">
                  <a16:creationId xmlns:a16="http://schemas.microsoft.com/office/drawing/2014/main" id="{A682E224-4CD6-420B-897A-B23D50B82E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4" name="Freeform 55">
              <a:extLst>
                <a:ext uri="{FF2B5EF4-FFF2-40B4-BE49-F238E27FC236}">
                  <a16:creationId xmlns:a16="http://schemas.microsoft.com/office/drawing/2014/main" id="{31B90F10-06CD-480E-8D35-6E0FFFB89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5" name="Freeform 56">
              <a:extLst>
                <a:ext uri="{FF2B5EF4-FFF2-40B4-BE49-F238E27FC236}">
                  <a16:creationId xmlns:a16="http://schemas.microsoft.com/office/drawing/2014/main" id="{7BC977DB-69B0-4D8D-B77C-E1127EC417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6" name="Freeform 57">
              <a:extLst>
                <a:ext uri="{FF2B5EF4-FFF2-40B4-BE49-F238E27FC236}">
                  <a16:creationId xmlns:a16="http://schemas.microsoft.com/office/drawing/2014/main" id="{24127454-3FCB-41D6-ACFB-81D7E05A7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7" name="Freeform 58">
              <a:extLst>
                <a:ext uri="{FF2B5EF4-FFF2-40B4-BE49-F238E27FC236}">
                  <a16:creationId xmlns:a16="http://schemas.microsoft.com/office/drawing/2014/main" id="{7AA80D42-B8A8-475B-ADBF-99719CE9FE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44E3C28E-BAE5-FDEC-C826-394213A056FF}"/>
              </a:ext>
            </a:extLst>
          </p:cNvPr>
          <p:cNvSpPr>
            <a:spLocks noGrp="1"/>
          </p:cNvSpPr>
          <p:nvPr>
            <p:ph type="title"/>
          </p:nvPr>
        </p:nvSpPr>
        <p:spPr>
          <a:xfrm>
            <a:off x="1876424" y="4141693"/>
            <a:ext cx="8791575" cy="1301673"/>
          </a:xfrm>
        </p:spPr>
        <p:txBody>
          <a:bodyPr vert="horz" lIns="91440" tIns="45720" rIns="91440" bIns="45720" rtlCol="0" anchor="b">
            <a:normAutofit/>
          </a:bodyPr>
          <a:lstStyle/>
          <a:p>
            <a:r>
              <a:rPr lang="en-US" sz="4800"/>
              <a:t>Implementation costs</a:t>
            </a:r>
          </a:p>
        </p:txBody>
      </p:sp>
      <p:sp>
        <p:nvSpPr>
          <p:cNvPr id="4" name="Text Placeholder 3">
            <a:extLst>
              <a:ext uri="{FF2B5EF4-FFF2-40B4-BE49-F238E27FC236}">
                <a16:creationId xmlns:a16="http://schemas.microsoft.com/office/drawing/2014/main" id="{8ADED611-CDC1-B9CE-9B93-01AF0C1D31BA}"/>
              </a:ext>
            </a:extLst>
          </p:cNvPr>
          <p:cNvSpPr>
            <a:spLocks noGrp="1"/>
          </p:cNvSpPr>
          <p:nvPr>
            <p:ph type="body" sz="half" idx="2"/>
          </p:nvPr>
        </p:nvSpPr>
        <p:spPr>
          <a:xfrm>
            <a:off x="1876424" y="5443368"/>
            <a:ext cx="8791575" cy="865991"/>
          </a:xfrm>
        </p:spPr>
        <p:txBody>
          <a:bodyPr vert="horz" lIns="91440" tIns="45720" rIns="91440" bIns="45720" rtlCol="0">
            <a:normAutofit/>
          </a:bodyPr>
          <a:lstStyle/>
          <a:p>
            <a:r>
              <a:rPr lang="en-US" sz="2000" cap="all" dirty="0">
                <a:solidFill>
                  <a:schemeClr val="tx2"/>
                </a:solidFill>
              </a:rPr>
              <a:t>BASE DEVELOPMENT COSTS: $3600</a:t>
            </a:r>
            <a:br>
              <a:rPr lang="en-US" sz="2000" cap="all" dirty="0">
                <a:solidFill>
                  <a:schemeClr val="tx2"/>
                </a:solidFill>
              </a:rPr>
            </a:br>
            <a:r>
              <a:rPr lang="en-US" sz="2000" cap="all" dirty="0">
                <a:solidFill>
                  <a:schemeClr val="tx2"/>
                </a:solidFill>
              </a:rPr>
              <a:t>ON-GOING DEVELOPMENT COSTS WITH MAINTENANCE: $50,000</a:t>
            </a:r>
          </a:p>
        </p:txBody>
      </p:sp>
      <p:pic>
        <p:nvPicPr>
          <p:cNvPr id="6" name="Content Placeholder 5" descr="Timeline&#10;&#10;Description automatically generated">
            <a:extLst>
              <a:ext uri="{FF2B5EF4-FFF2-40B4-BE49-F238E27FC236}">
                <a16:creationId xmlns:a16="http://schemas.microsoft.com/office/drawing/2014/main" id="{F460C74F-6537-2956-75E8-D2DA121F0D31}"/>
              </a:ext>
            </a:extLst>
          </p:cNvPr>
          <p:cNvPicPr>
            <a:picLocks noGrp="1" noChangeAspect="1"/>
          </p:cNvPicPr>
          <p:nvPr>
            <p:ph idx="1"/>
          </p:nvPr>
        </p:nvPicPr>
        <p:blipFill>
          <a:blip r:embed="rId4"/>
          <a:stretch>
            <a:fillRect/>
          </a:stretch>
        </p:blipFill>
        <p:spPr>
          <a:xfrm>
            <a:off x="3109580" y="1108038"/>
            <a:ext cx="6325263" cy="2893808"/>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542964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4"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15" name="Group 12">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4" name="Group 13">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6"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7"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8"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3"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6"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5" name="Group 14">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6"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grpSp>
      <p:sp>
        <p:nvSpPr>
          <p:cNvPr id="2" name="Title 1">
            <a:extLst>
              <a:ext uri="{FF2B5EF4-FFF2-40B4-BE49-F238E27FC236}">
                <a16:creationId xmlns:a16="http://schemas.microsoft.com/office/drawing/2014/main" id="{04D67B65-BA8D-7962-106E-B94798BB3AFE}"/>
              </a:ext>
            </a:extLst>
          </p:cNvPr>
          <p:cNvSpPr>
            <a:spLocks noGrp="1"/>
          </p:cNvSpPr>
          <p:nvPr>
            <p:ph type="title"/>
          </p:nvPr>
        </p:nvSpPr>
        <p:spPr>
          <a:xfrm>
            <a:off x="1141413" y="618518"/>
            <a:ext cx="9905998" cy="1478570"/>
          </a:xfrm>
        </p:spPr>
        <p:txBody>
          <a:bodyPr vert="horz" lIns="91440" tIns="45720" rIns="91440" bIns="45720" rtlCol="0" anchor="ctr">
            <a:normAutofit/>
          </a:bodyPr>
          <a:lstStyle/>
          <a:p>
            <a:pPr algn="ctr"/>
            <a:r>
              <a:rPr lang="en-US" sz="3600" dirty="0"/>
              <a:t>QUESTION AND ANSWERS</a:t>
            </a:r>
          </a:p>
        </p:txBody>
      </p:sp>
      <p:pic>
        <p:nvPicPr>
          <p:cNvPr id="6" name="Picture Placeholder 5" descr="Students at a graduation ceremony">
            <a:extLst>
              <a:ext uri="{FF2B5EF4-FFF2-40B4-BE49-F238E27FC236}">
                <a16:creationId xmlns:a16="http://schemas.microsoft.com/office/drawing/2014/main" id="{30B4DF4D-073A-EA2D-763F-92CA5D87903E}"/>
              </a:ext>
            </a:extLst>
          </p:cNvPr>
          <p:cNvPicPr>
            <a:picLocks noGrp="1" noChangeAspect="1"/>
          </p:cNvPicPr>
          <p:nvPr>
            <p:ph type="pic" idx="1"/>
          </p:nvPr>
        </p:nvPicPr>
        <p:blipFill rotWithShape="1">
          <a:blip r:embed="rId4"/>
          <a:srcRect l="5453" r="3532" b="-2"/>
          <a:stretch/>
        </p:blipFill>
        <p:spPr>
          <a:xfrm>
            <a:off x="1141412" y="2497720"/>
            <a:ext cx="4662140" cy="3047892"/>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4" name="Text Placeholder 3">
            <a:extLst>
              <a:ext uri="{FF2B5EF4-FFF2-40B4-BE49-F238E27FC236}">
                <a16:creationId xmlns:a16="http://schemas.microsoft.com/office/drawing/2014/main" id="{3605914E-1C91-3967-95A3-735C8412A39A}"/>
              </a:ext>
            </a:extLst>
          </p:cNvPr>
          <p:cNvSpPr>
            <a:spLocks noGrp="1"/>
          </p:cNvSpPr>
          <p:nvPr>
            <p:ph type="body" sz="half" idx="2"/>
          </p:nvPr>
        </p:nvSpPr>
        <p:spPr>
          <a:xfrm>
            <a:off x="6204479" y="2249487"/>
            <a:ext cx="5169956" cy="3541714"/>
          </a:xfrm>
        </p:spPr>
        <p:txBody>
          <a:bodyPr vert="horz" lIns="91440" tIns="45720" rIns="91440" bIns="45720" rtlCol="0" anchor="ctr">
            <a:normAutofit/>
          </a:bodyPr>
          <a:lstStyle/>
          <a:p>
            <a:pPr indent="-228600">
              <a:buFont typeface="Arial" panose="020B0604020202020204" pitchFamily="34" charset="0"/>
              <a:buChar char="•"/>
            </a:pPr>
            <a:r>
              <a:rPr lang="en-US" dirty="0"/>
              <a:t>“We can build a world where everyone has access to opportunity not because of where they were born, who they know, or where they went to school, but because of their actual skills and ability” – Ryan Roslansky LinkedIn CEO </a:t>
            </a:r>
            <a:br>
              <a:rPr lang="en-US" dirty="0"/>
            </a:br>
            <a:endParaRPr lang="en-US" dirty="0"/>
          </a:p>
          <a:p>
            <a:pPr indent="-228600">
              <a:buFont typeface="Arial" panose="020B0604020202020204" pitchFamily="34" charset="0"/>
              <a:buChar char="•"/>
            </a:pPr>
            <a:r>
              <a:rPr lang="en-US" dirty="0"/>
              <a:t>Building this feature into our webpage will be a critical part in helping make a skill-based labor market a reality.</a:t>
            </a:r>
          </a:p>
        </p:txBody>
      </p:sp>
    </p:spTree>
    <p:extLst>
      <p:ext uri="{BB962C8B-B14F-4D97-AF65-F5344CB8AC3E}">
        <p14:creationId xmlns:p14="http://schemas.microsoft.com/office/powerpoint/2010/main" val="145397920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740</TotalTime>
  <Words>357</Words>
  <Application>Microsoft Macintosh PowerPoint</Application>
  <PresentationFormat>Widescreen</PresentationFormat>
  <Paragraphs>23</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Tw Cen MT</vt:lpstr>
      <vt:lpstr>Circuit</vt:lpstr>
      <vt:lpstr>TECH ARTEMIS GRAPH Data model</vt:lpstr>
      <vt:lpstr>Graph For following users and liking posts</vt:lpstr>
      <vt:lpstr>Example of twitter graph </vt:lpstr>
      <vt:lpstr>Example of how graph can be used by job skill nodes</vt:lpstr>
      <vt:lpstr>How our implementation works!</vt:lpstr>
      <vt:lpstr>How the data will be used?</vt:lpstr>
      <vt:lpstr>Implementation costs</vt:lpstr>
      <vt:lpstr>QUESTION AND ANSWERS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ARTEMIS GRAPH DB</dc:title>
  <dc:creator>Steven Uhm</dc:creator>
  <cp:lastModifiedBy>Steven Uhm</cp:lastModifiedBy>
  <cp:revision>5</cp:revision>
  <dcterms:created xsi:type="dcterms:W3CDTF">2023-02-17T23:09:26Z</dcterms:created>
  <dcterms:modified xsi:type="dcterms:W3CDTF">2023-02-18T22:28:09Z</dcterms:modified>
</cp:coreProperties>
</file>

<file path=docProps/thumbnail.jpeg>
</file>